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3" r:id="rId20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8" Type="http://schemas.openxmlformats.org/officeDocument/2006/relationships/slide" Target="slides/slide8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6" name="Shape 10236"/>
        <p:cNvGrpSpPr/>
        <p:nvPr/>
      </p:nvGrpSpPr>
      <p:grpSpPr>
        <a:xfrm>
          <a:off x="0" y="0"/>
          <a:ext cx="0" cy="0"/>
          <a:chOff x="0" y="0"/>
          <a:chExt cx="0" cy="0"/>
        </a:xfrm>
      </p:grpSpPr>
      <p:sp>
        <p:nvSpPr>
          <p:cNvPr id="10237" name="Google Shape;1023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8" name="Google Shape;10238;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notesSlide" Target="../notesSlides/notesSlide88.xml"/><Relationship Id="rId3" Type="http://schemas.openxmlformats.org/officeDocument/2006/relationships/image" Target="../media/image231.png"/></Relationships>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9" name="Shape 10239"/>
        <p:cNvGrpSpPr/>
        <p:nvPr/>
      </p:nvGrpSpPr>
      <p:grpSpPr>
        <a:xfrm>
          <a:off x="0" y="0"/>
          <a:ext cx="0" cy="0"/>
          <a:chOff x="0" y="0"/>
          <a:chExt cx="0" cy="0"/>
        </a:xfrm>
      </p:grpSpPr>
      <p:sp>
        <p:nvSpPr>
          <p:cNvPr id="10240" name="Google Shape;10240;p1518"/>
          <p:cNvSpPr txBox="1"/>
          <p:nvPr>
            <p:ph type="title"/>
          </p:nvPr>
        </p:nvSpPr>
        <p:spPr>
          <a:xfrm>
            <a:off x="457200" y="0"/>
            <a:ext cx="8229600" cy="4095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Running jobs on the OSG</a:t>
            </a:r>
            <a:endParaRPr/>
          </a:p>
        </p:txBody>
      </p:sp>
      <p:sp>
        <p:nvSpPr>
          <p:cNvPr id="10241" name="Google Shape;10241;p1518"/>
          <p:cNvSpPr txBox="1"/>
          <p:nvPr>
            <p:ph idx="1" type="body"/>
          </p:nvPr>
        </p:nvSpPr>
        <p:spPr>
          <a:xfrm>
            <a:off x="0" y="838200"/>
            <a:ext cx="8839200" cy="6172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Arial"/>
              <a:buChar char="•"/>
            </a:pPr>
            <a:r>
              <a:rPr lang="en-US" sz="2800"/>
              <a:t>globusrun and globus-job-run can be used for complex job specifications:</a:t>
            </a:r>
            <a:endParaRPr/>
          </a:p>
          <a:p>
            <a:pPr indent="-285750" lvl="1" marL="742950" rtl="0" algn="l">
              <a:spcBef>
                <a:spcPts val="560"/>
              </a:spcBef>
              <a:spcAft>
                <a:spcPts val="0"/>
              </a:spcAft>
              <a:buClr>
                <a:schemeClr val="dk1"/>
              </a:buClr>
              <a:buSzPts val="2800"/>
              <a:buFont typeface="Arial"/>
              <a:buChar char="–"/>
            </a:pPr>
            <a:r>
              <a:rPr lang="en-US"/>
              <a:t>Batch schedulers supported include:</a:t>
            </a:r>
            <a:endParaRPr/>
          </a:p>
          <a:p>
            <a:pPr indent="-228600" lvl="2" marL="1143000" rtl="0" algn="l">
              <a:spcBef>
                <a:spcPts val="560"/>
              </a:spcBef>
              <a:spcAft>
                <a:spcPts val="0"/>
              </a:spcAft>
              <a:buClr>
                <a:schemeClr val="dk1"/>
              </a:buClr>
              <a:buSzPts val="2800"/>
              <a:buFont typeface="Arial"/>
              <a:buChar char="•"/>
            </a:pPr>
            <a:r>
              <a:rPr lang="en-US" sz="2800"/>
              <a:t>Condor, LSF, PBS and SGE</a:t>
            </a:r>
            <a:endParaRPr/>
          </a:p>
          <a:p>
            <a:pPr indent="-285750" lvl="1" marL="742950" rtl="0" algn="l">
              <a:spcBef>
                <a:spcPts val="560"/>
              </a:spcBef>
              <a:spcAft>
                <a:spcPts val="0"/>
              </a:spcAft>
              <a:buClr>
                <a:schemeClr val="dk1"/>
              </a:buClr>
              <a:buSzPts val="2800"/>
              <a:buFont typeface="Arial"/>
              <a:buChar char="–"/>
            </a:pPr>
            <a:r>
              <a:rPr lang="en-US"/>
              <a:t> To access many nodes on a remote resource specify the proper batch scheduler used at that site: </a:t>
            </a:r>
            <a:endParaRPr/>
          </a:p>
          <a:p>
            <a:pPr indent="-285750" lvl="1" marL="742950" rtl="0" algn="l">
              <a:spcBef>
                <a:spcPts val="480"/>
              </a:spcBef>
              <a:spcAft>
                <a:spcPts val="0"/>
              </a:spcAft>
              <a:buClr>
                <a:schemeClr val="dk1"/>
              </a:buClr>
              <a:buSzPts val="2400"/>
              <a:buFont typeface="Arial"/>
              <a:buNone/>
            </a:pPr>
            <a:r>
              <a:rPr lang="en-US" sz="2400"/>
              <a:t>globus-job-run grid3.aset.psu.edu/jobmanager-pbs /bin/date</a:t>
            </a:r>
            <a:endParaRPr/>
          </a:p>
          <a:p>
            <a:pPr indent="-228600" lvl="3" marL="1600200" rtl="0" algn="l">
              <a:spcBef>
                <a:spcPts val="400"/>
              </a:spcBef>
              <a:spcAft>
                <a:spcPts val="0"/>
              </a:spcAft>
              <a:buClr>
                <a:schemeClr val="dk1"/>
              </a:buClr>
              <a:buSzPts val="2000"/>
              <a:buFont typeface="Arial"/>
              <a:buNone/>
            </a:pPr>
            <a:r>
              <a:rPr lang="en-US"/>
              <a:t>Command is queued on the batch scheduler and will run when the job reaches the front of the queue.  The job may wait in the queue for  minutes to hours depending on your priority and how busy the resource is.</a:t>
            </a:r>
            <a:endParaRPr/>
          </a:p>
        </p:txBody>
      </p:sp>
      <p:sp>
        <p:nvSpPr>
          <p:cNvPr id="10242" name="Google Shape;10242;p1518"/>
          <p:cNvSpP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OSG Consortium Mtg March 2007</a:t>
            </a:r>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Quick Start Guide to the OSG</a:t>
            </a:r>
            <a:endParaRPr/>
          </a:p>
        </p:txBody>
      </p:sp>
      <p:pic>
        <p:nvPicPr>
          <p:cNvPr id="10243" name="Google Shape;10243;p1518"/>
          <p:cNvPicPr preferRelativeResize="0"/>
          <p:nvPr/>
        </p:nvPicPr>
        <p:blipFill rotWithShape="1">
          <a:blip r:embed="rId3">
            <a:alphaModFix/>
          </a:blip>
          <a:srcRect b="0" l="0" r="0" t="0"/>
          <a:stretch/>
        </p:blipFill>
        <p:spPr>
          <a:xfrm>
            <a:off x="1104900" y="6245225"/>
            <a:ext cx="838200"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